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8" r:id="rId8"/>
    <p:sldId id="261" r:id="rId9"/>
    <p:sldId id="272" r:id="rId10"/>
    <p:sldId id="27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F67-46C6-AE5C-1FFF48D4939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F67-46C6-AE5C-1FFF48D4939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F67-46C6-AE5C-1FFF48D4939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F67-46C6-AE5C-1FFF48D4939E}"/>
              </c:ext>
            </c:extLst>
          </c:dPt>
          <c:dLbls>
            <c:dLbl>
              <c:idx val="0"/>
              <c:layout>
                <c:manualLayout>
                  <c:x val="-0.17625528579760863"/>
                  <c:y val="-0.10577990251218605"/>
                </c:manualLayout>
              </c:layout>
              <c:tx>
                <c:rich>
                  <a:bodyPr/>
                  <a:lstStyle/>
                  <a:p>
                    <a:r>
                      <a:rPr lang="ru-RU">
                        <a:solidFill>
                          <a:sysClr val="windowText" lastClr="000000"/>
                        </a:solidFill>
                      </a:rPr>
                      <a:t>Всего </a:t>
                    </a:r>
                  </a:p>
                  <a:p>
                    <a:r>
                      <a:rPr lang="ru-RU">
                        <a:solidFill>
                          <a:sysClr val="windowText" lastClr="000000"/>
                        </a:solidFill>
                      </a:rPr>
                      <a:t>более 3000 чел.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F67-46C6-AE5C-1FFF48D4939E}"/>
                </c:ext>
              </c:extLst>
            </c:dLbl>
            <c:dLbl>
              <c:idx val="1"/>
              <c:layout>
                <c:manualLayout>
                  <c:x val="0.14766841644794396"/>
                  <c:y val="-5.7219410073740852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500 детей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F67-46C6-AE5C-1FFF48D4939E}"/>
                </c:ext>
              </c:extLst>
            </c:dLbl>
            <c:dLbl>
              <c:idx val="2"/>
              <c:layout>
                <c:manualLayout>
                  <c:x val="0.11504155730533683"/>
                  <c:y val="0.10591113610798647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Всего 1097 семей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F67-46C6-AE5C-1FFF48D4939E}"/>
                </c:ext>
              </c:extLst>
            </c:dLbl>
            <c:dLbl>
              <c:idx val="3"/>
              <c:layout>
                <c:manualLayout>
                  <c:x val="5.7434565470982794E-2"/>
                  <c:y val="9.0047181602299672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Из них 152 </a:t>
                    </a:r>
                    <a:r>
                      <a:rPr lang="ru-RU" smtClean="0"/>
                      <a:t>замещающих семей</a:t>
                    </a:r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F67-46C6-AE5C-1FFF48D493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F67-46C6-AE5C-1FFF48D4939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733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374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200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806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5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180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55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182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403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70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612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76025-D7BA-42D4-B3A4-99CAB8A012D7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8D66C-B14A-48EF-9E16-B969E57A0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787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9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 descr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95" y="591793"/>
            <a:ext cx="1256956" cy="12457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26904" y="26583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социальной политики Нижегородской области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737870"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Государственное бюджетное учреждение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737870"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«Областной центр социальной помощи семье 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детям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«Юный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нижегородец»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096" y="2713383"/>
            <a:ext cx="109234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Georgia" panose="02040502050405020303" pitchFamily="18" charset="0"/>
              </a:rPr>
              <a:t>КОНКУРС </a:t>
            </a:r>
            <a:r>
              <a:rPr lang="ru-RU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«СЕМЬЯ </a:t>
            </a:r>
            <a:r>
              <a:rPr lang="ru-RU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И ДЕТИ — В ПРИОРИТЕТЕ</a:t>
            </a:r>
            <a:r>
              <a:rPr lang="ru-RU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»</a:t>
            </a:r>
          </a:p>
          <a:p>
            <a:pPr algn="ctr"/>
            <a:endParaRPr lang="ru-RU" b="1" dirty="0" smtClean="0">
              <a:latin typeface="Georgia" panose="02040502050405020303" pitchFamily="18" charset="0"/>
            </a:endParaRPr>
          </a:p>
          <a:p>
            <a:pPr algn="ctr"/>
            <a:endParaRPr lang="ru-RU" b="1" dirty="0" smtClean="0">
              <a:latin typeface="Georgia" panose="02040502050405020303" pitchFamily="18" charset="0"/>
            </a:endParaRPr>
          </a:p>
          <a:p>
            <a:pPr algn="ctr"/>
            <a:r>
              <a:rPr lang="ru-RU" b="1" dirty="0" smtClean="0">
                <a:latin typeface="Georgia" panose="02040502050405020303" pitchFamily="18" charset="0"/>
              </a:rPr>
              <a:t>ПРАКТИКА: Оздоровление </a:t>
            </a:r>
            <a:r>
              <a:rPr lang="ru-RU" b="1" dirty="0">
                <a:latin typeface="Georgia" panose="02040502050405020303" pitchFamily="18" charset="0"/>
              </a:rPr>
              <a:t>семей в период социально-реабилитационных смен "Здоровая семья"</a:t>
            </a:r>
          </a:p>
          <a:p>
            <a:pPr algn="ctr"/>
            <a:endParaRPr lang="ru-RU" b="1" dirty="0" smtClean="0">
              <a:latin typeface="Georgia" panose="02040502050405020303" pitchFamily="18" charset="0"/>
            </a:endParaRPr>
          </a:p>
          <a:p>
            <a:pPr algn="ctr"/>
            <a:endParaRPr lang="ru-RU" b="1" dirty="0" smtClean="0">
              <a:latin typeface="Georgia" panose="02040502050405020303" pitchFamily="18" charset="0"/>
            </a:endParaRPr>
          </a:p>
          <a:p>
            <a:pPr algn="ctr"/>
            <a:r>
              <a:rPr lang="ru-RU" b="1" dirty="0" smtClean="0">
                <a:latin typeface="Georgia" panose="02040502050405020303" pitchFamily="18" charset="0"/>
              </a:rPr>
              <a:t>НОМИНАЦИЯ «В </a:t>
            </a:r>
            <a:r>
              <a:rPr lang="ru-RU" b="1" dirty="0">
                <a:latin typeface="Georgia" panose="02040502050405020303" pitchFamily="18" charset="0"/>
              </a:rPr>
              <a:t>здоровом теле здоровый </a:t>
            </a:r>
            <a:r>
              <a:rPr lang="ru-RU" b="1" dirty="0" smtClean="0">
                <a:latin typeface="Georgia" panose="02040502050405020303" pitchFamily="18" charset="0"/>
              </a:rPr>
              <a:t>дух»</a:t>
            </a:r>
            <a:endParaRPr lang="ru-RU" b="1" dirty="0">
              <a:latin typeface="Georgia" panose="02040502050405020303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0183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7673" y="1104004"/>
            <a:ext cx="524548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Georgia" panose="02040502050405020303" pitchFamily="18" charset="0"/>
              </a:rPr>
              <a:t>Государственное бюджетное учреждение «Областной центр социальной помощи семье и детям «Юный нижегородец» осуществляет социальное обслуживание в стационарной форме получателей социальных услуг из числа семей и детей в возрасте от 3 до 18 лет</a:t>
            </a:r>
            <a:r>
              <a:rPr lang="ru-RU" dirty="0" smtClean="0">
                <a:latin typeface="Georgia" panose="02040502050405020303" pitchFamily="18" charset="0"/>
              </a:rPr>
              <a:t>.</a:t>
            </a:r>
            <a:r>
              <a:rPr lang="ru-RU" dirty="0">
                <a:latin typeface="Georgia" panose="02040502050405020303" pitchFamily="18" charset="0"/>
              </a:rPr>
              <a:t> </a:t>
            </a:r>
            <a:endParaRPr lang="ru-RU" dirty="0" smtClean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</a:pPr>
            <a:endParaRPr lang="ru-RU" dirty="0" smtClean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Georgia" panose="02040502050405020303" pitchFamily="18" charset="0"/>
              </a:rPr>
              <a:t>Прием </a:t>
            </a:r>
            <a:r>
              <a:rPr lang="ru-RU" dirty="0">
                <a:latin typeface="Georgia" panose="02040502050405020303" pitchFamily="18" charset="0"/>
              </a:rPr>
              <a:t>в учреждении осуществляется круглогодично в соответствии с графиком заезда на социально — реабилитационные смены. Продолжительность смен составляет не более 21 дня.</a:t>
            </a: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59" y="881352"/>
            <a:ext cx="4809309" cy="24848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/>
          <p:cNvSpPr txBox="1"/>
          <p:nvPr/>
        </p:nvSpPr>
        <p:spPr>
          <a:xfrm>
            <a:off x="1689463" y="330926"/>
            <a:ext cx="829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КРАТКИЕ СВЕДЕНИЯ ОБ УЧРЕЖДЕНИИ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827" y="3715832"/>
            <a:ext cx="5008076" cy="2923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30249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4765" y="576114"/>
            <a:ext cx="10842172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Georgia" panose="02040502050405020303" pitchFamily="18" charset="0"/>
              </a:rPr>
              <a:t>Смена </a:t>
            </a:r>
            <a:r>
              <a:rPr lang="ru-RU" dirty="0">
                <a:latin typeface="Georgia" panose="02040502050405020303" pitchFamily="18" charset="0"/>
              </a:rPr>
              <a:t>включает в себя оздоровительно -  профилактические, досуговые, спортивные, культурно-массовые   программы для совместного отдыха и оздоровления детей и родителей</a:t>
            </a:r>
            <a:r>
              <a:rPr lang="ru-RU" dirty="0" smtClean="0">
                <a:latin typeface="Georgia" panose="02040502050405020303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dirty="0" smtClean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Georgia" panose="02040502050405020303" pitchFamily="18" charset="0"/>
              </a:rPr>
              <a:t>Организация оздоровления предполагает создание условий и проведение комплекса мероприятий, направленных на охрану и укрепление здоровья детей и родителей.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1" b="16786"/>
          <a:stretch/>
        </p:blipFill>
        <p:spPr>
          <a:xfrm>
            <a:off x="6993875" y="4981738"/>
            <a:ext cx="2640626" cy="1369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778" y="5222343"/>
            <a:ext cx="1923720" cy="1442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29" y="2710702"/>
            <a:ext cx="3775166" cy="2511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229" y="3657534"/>
            <a:ext cx="2678507" cy="200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5639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3108" y="556329"/>
            <a:ext cx="997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МЕДИКО – СОЦИАЛЬНЫЕ УСЛУГИ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514" y="981986"/>
            <a:ext cx="10911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Georgia" panose="02040502050405020303" pitchFamily="18" charset="0"/>
              </a:rPr>
              <a:t>Медицинские работники </a:t>
            </a:r>
            <a:r>
              <a:rPr lang="ru-RU" dirty="0" smtClean="0">
                <a:latin typeface="Georgia" panose="02040502050405020303" pitchFamily="18" charset="0"/>
              </a:rPr>
              <a:t>учреждения, при заезде семьи, проводят </a:t>
            </a:r>
            <a:r>
              <a:rPr lang="ru-RU" dirty="0">
                <a:latin typeface="Georgia" panose="02040502050405020303" pitchFamily="18" charset="0"/>
              </a:rPr>
              <a:t>первичный медицинский осмотр с целью назначения медико-социальных </a:t>
            </a:r>
            <a:r>
              <a:rPr lang="ru-RU" dirty="0" smtClean="0">
                <a:latin typeface="Georgia" panose="02040502050405020303" pitchFamily="18" charset="0"/>
              </a:rPr>
              <a:t>услуг для составления индивидуальной программы реабилитации. Кроме </a:t>
            </a:r>
            <a:r>
              <a:rPr lang="ru-RU" dirty="0">
                <a:latin typeface="Georgia" panose="02040502050405020303" pitchFamily="18" charset="0"/>
              </a:rPr>
              <a:t>оказания неотложной медицинской  помощи и  симптоматического лечения  легких форм, острых и обострений хронических заболеваний (согласно лицензии), проводятся курсы восстановительного лечения и медицинской </a:t>
            </a:r>
            <a:r>
              <a:rPr lang="ru-RU" dirty="0" smtClean="0">
                <a:latin typeface="Georgia" panose="02040502050405020303" pitchFamily="18" charset="0"/>
              </a:rPr>
              <a:t>реабилитации:</a:t>
            </a:r>
            <a:endParaRPr lang="ru-RU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</a:pP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3771" y="3553097"/>
            <a:ext cx="6008915" cy="134112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23108" y="354818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Витаминотерапия - применение витаминов с лечебной целью при некоторых заболеваниях внутренних органов, кожных болезнях, нервных расстройствах и прочих заболеваниях</a:t>
            </a:r>
            <a:endParaRPr lang="ru-RU" i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947" y="5001440"/>
            <a:ext cx="1684019" cy="1684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923108" y="5068388"/>
            <a:ext cx="7306492" cy="1550125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98762" y="5035929"/>
            <a:ext cx="72308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Фитотерапия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это напиток «Витан», который состоит из сбора </a:t>
            </a: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лекарственных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трав и обладает общеукрепляющим, иммуностимулирующим, противовоспалительным, генерирующим действиями, благотворно влияет на ЖКТ, обменные процессы в организме.</a:t>
            </a:r>
            <a:endParaRPr lang="ru-RU" sz="16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737" y="3472736"/>
            <a:ext cx="2414996" cy="1357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04299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405"/>
            <a:ext cx="12192000" cy="685800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844731" y="357051"/>
            <a:ext cx="7254240" cy="103632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01486" y="468145"/>
            <a:ext cx="6888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Цветоимпульсная</a:t>
            </a: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терапия – сочетает в </a:t>
            </a: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себе  профилактические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лечебные возможности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цветотерапии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биоритмотера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485" y="320651"/>
            <a:ext cx="1906360" cy="1429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471851" y="2207536"/>
            <a:ext cx="7254240" cy="128886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71851" y="2207536"/>
            <a:ext cx="69581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Магнитосветотерапия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(аппарат Мастер) – оказывает терапевтическое действие методом сочетанного воздействия пульсирующего магнитного поля и переменного светоизлучения в синем и оранжевом спектрах света</a:t>
            </a:r>
            <a:endParaRPr lang="ru-RU" i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5725" y="4658517"/>
            <a:ext cx="7689669" cy="109728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36319" y="488399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Низкочастотная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магнитотерапия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является одним и ведущих лечебных методов восстановительной медицины</a:t>
            </a:r>
            <a:endParaRPr lang="ru-RU" i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47519" y="1833309"/>
            <a:ext cx="2258423" cy="1693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188" y="4345693"/>
            <a:ext cx="2151017" cy="1434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0597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96686" y="278675"/>
            <a:ext cx="6836228" cy="85344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75361" y="38222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бронхо-легочных заболеваниях детям назначают ингаляции с травами, аппарат УФО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486" y="242611"/>
            <a:ext cx="2095863" cy="1571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902926" y="2255520"/>
            <a:ext cx="6723017" cy="116694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991208" y="2376993"/>
            <a:ext cx="58111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Вибротерапия (аппарат </a:t>
            </a: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свинг) назначают для лечебной </a:t>
            </a:r>
          </a:p>
          <a:p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гимнастики </a:t>
            </a:r>
            <a:endParaRPr lang="ru-RU" i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224" y="1925741"/>
            <a:ext cx="2177142" cy="1826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Скругленный прямоугольник 8"/>
          <p:cNvSpPr/>
          <p:nvPr/>
        </p:nvSpPr>
        <p:spPr>
          <a:xfrm>
            <a:off x="975361" y="4101738"/>
            <a:ext cx="7036525" cy="94052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66800" y="422954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Лечебный </a:t>
            </a: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массаж (ручной и аппаратный) назначается для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лечения и профилактики различных заболеваний</a:t>
            </a:r>
            <a:endParaRPr lang="ru-RU" i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277" y="3578777"/>
            <a:ext cx="1553939" cy="27987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911" y="3752247"/>
            <a:ext cx="1828800" cy="2181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4117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897"/>
            <a:ext cx="12192000" cy="685800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583475" y="409303"/>
            <a:ext cx="6209212" cy="113211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96687" y="652194"/>
            <a:ext cx="5982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Занятия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элементами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иппотерапии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катание на лошадях</a:t>
            </a:r>
            <a:endParaRPr lang="ru-RU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899" y="145895"/>
            <a:ext cx="2438400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5677989" y="3762103"/>
            <a:ext cx="6087291" cy="522514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302559" y="3804874"/>
            <a:ext cx="4481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Групповые и индивидуальные занятия </a:t>
            </a: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ЛФК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7" y="1974695"/>
            <a:ext cx="3145685" cy="20148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856" y="4174206"/>
            <a:ext cx="3218076" cy="22143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750" y="1042877"/>
            <a:ext cx="2472798" cy="1863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73226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262742" y="441960"/>
            <a:ext cx="9074333" cy="1550126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55125" y="579124"/>
            <a:ext cx="93791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В учреждении оборудована соляная комната для проведения бесплатно курса физиотерапевтической процедуры с применением метода </a:t>
            </a:r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гало терапии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для детей и родителей. Стандартный курс составляет 10 сеансов, что позволяет пройти его в период смены в учреждении. Этот курс дает стойкий эффект на 2-3 года.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2" y="2495010"/>
            <a:ext cx="4408706" cy="2939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165" y="2495010"/>
            <a:ext cx="4251962" cy="2834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8570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903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20091" y="278674"/>
            <a:ext cx="8638903" cy="7663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28206" y="339634"/>
            <a:ext cx="9178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ОРГАНИЗАЦИЯ АКТИВНОГО ДОСУГА</a:t>
            </a:r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7646" y="1184366"/>
            <a:ext cx="10502537" cy="1976845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latin typeface="Georgia" panose="02040502050405020303" pitchFamily="18" charset="0"/>
              </a:rPr>
              <a:t>В рамках организации активного досуга семей ежедневно в течение смены проводятся спортивные и развлекательные мероприятия.  Все семьи активно участвуют в ежедневных  спортивных семейных соревнованиях, Днях здоровья, пеших и велосипедных семейных  походах, туристических слетах, спортивно-музыкальных фестивалях </a:t>
            </a:r>
            <a:r>
              <a:rPr lang="ru-RU" i="1" dirty="0" smtClean="0">
                <a:latin typeface="Georgia" panose="02040502050405020303" pitchFamily="18" charset="0"/>
              </a:rPr>
              <a:t>семей. </a:t>
            </a:r>
            <a:r>
              <a:rPr lang="ru-RU" i="1" dirty="0">
                <a:latin typeface="Georgia" panose="02040502050405020303" pitchFamily="18" charset="0"/>
              </a:rPr>
              <a:t>. Организованы  циклы обучающих семинаров и совместных детско-родительских занятий  с участием детей и </a:t>
            </a:r>
            <a:r>
              <a:rPr lang="ru-RU" i="1" dirty="0" smtClean="0">
                <a:latin typeface="Georgia" panose="02040502050405020303" pitchFamily="18" charset="0"/>
              </a:rPr>
              <a:t>родителей.</a:t>
            </a:r>
            <a:endParaRPr lang="ru-RU" i="1" dirty="0">
              <a:latin typeface="Georgia" panose="02040502050405020303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0619">
            <a:off x="390442" y="3252787"/>
            <a:ext cx="1930774" cy="14480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454">
            <a:off x="7747594" y="3409662"/>
            <a:ext cx="1770744" cy="13280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12092">
            <a:off x="2744820" y="3390039"/>
            <a:ext cx="1968137" cy="14761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324">
            <a:off x="9979294" y="3446344"/>
            <a:ext cx="1924595" cy="14434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669" y="3407591"/>
            <a:ext cx="2563223" cy="16020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0" y="5316946"/>
            <a:ext cx="1956525" cy="14673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96" y="5284006"/>
            <a:ext cx="1823844" cy="13678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994" y="5255985"/>
            <a:ext cx="2612571" cy="12043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66378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36617" y="748937"/>
            <a:ext cx="10032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Georgia" panose="02040502050405020303" pitchFamily="18" charset="0"/>
              </a:rPr>
              <a:t>Таким образом в течении небольшого периода времени семьи получают широкий спектр услуг, направленных на поддержание </a:t>
            </a:r>
            <a:r>
              <a:rPr lang="ru-RU" i="1" dirty="0" smtClean="0">
                <a:latin typeface="Georgia" panose="02040502050405020303" pitchFamily="18" charset="0"/>
              </a:rPr>
              <a:t>здоровья</a:t>
            </a:r>
            <a:endParaRPr lang="ru-RU" i="1" dirty="0">
              <a:latin typeface="Georgia" panose="02040502050405020303" pitchFamily="18" charset="0"/>
            </a:endParaRPr>
          </a:p>
          <a:p>
            <a:pPr algn="ctr"/>
            <a:r>
              <a:rPr lang="ru-RU" dirty="0"/>
              <a:t> </a:t>
            </a:r>
          </a:p>
          <a:p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349444428"/>
              </p:ext>
            </p:extLst>
          </p:nvPr>
        </p:nvGraphicFramePr>
        <p:xfrm>
          <a:off x="2107473" y="1828799"/>
          <a:ext cx="8734697" cy="471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15783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</TotalTime>
  <Words>500</Words>
  <Application>Microsoft Office PowerPoint</Application>
  <PresentationFormat>Широкоэкранный</PresentationFormat>
  <Paragraphs>40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VlasovOB</dc:creator>
  <cp:lastModifiedBy>днс</cp:lastModifiedBy>
  <cp:revision>25</cp:revision>
  <dcterms:created xsi:type="dcterms:W3CDTF">2022-05-12T06:09:16Z</dcterms:created>
  <dcterms:modified xsi:type="dcterms:W3CDTF">2022-05-12T12:00:32Z</dcterms:modified>
</cp:coreProperties>
</file>